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11"/>
    <p:sldId id="258" r:id="rId10"/>
    <p:sldId id="259" r:id="rId9"/>
    <p:sldId id="260" r:id="rId8"/>
    <p:sldId id="261" r:id="rId7"/>
    <p:sldId id="262" r:id="rId6"/>
  </p:sldIdLst>
  <p:notesMasterIdLst>
    <p:notesMasterId r:id="rId12"/>
  </p:notesMasterIdLst>
  <p:sldSz cx="14630400" cy="8229600"/>
  <p:notesSz cx="8229600" cy="14630400"/>
  <p:embeddedFontLs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 Medium"/>
      <p:regular r:id="rId19"/>
    </p:embeddedFont>
    <p:embeddedFont>
      <p:font typeface="Barlow Medium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6" Type="http://schemas.openxmlformats.org/officeDocument/2006/relationships/slide" Target="slides/slide7.xml"/><Relationship Id="rId7" Type="http://schemas.openxmlformats.org/officeDocument/2006/relationships/slide" Target="slides/slide6.xml"/><Relationship Id="rId8" Type="http://schemas.openxmlformats.org/officeDocument/2006/relationships/slide" Target="slides/slide5.xml"/><Relationship Id="rId9" Type="http://schemas.openxmlformats.org/officeDocument/2006/relationships/slide" Target="slides/slide4.xml"/><Relationship Id="rId10" Type="http://schemas.openxmlformats.org/officeDocument/2006/relationships/slide" Target="slides/slide3.xml"/><Relationship Id="rId11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29132"/>
            <a:ext cx="74159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NYC Citi Bike Demand: A Big Data Exploratory Analysis &amp; Advanced Interactive Dashboard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4261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Cloud Processing, Advanced Visualization, and Statistical Insights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8103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Ashish Bheemudu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| MS Data Science Capstone Project, Pace University | October 22, 2025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0A0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</a:defRPr>
            </a:pPr>
            <a:r>
              <a:t>Problem Statement &amp;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>
                <a:solidFill>
                  <a:srgbClr val="6495ED"/>
                </a:solidFill>
              </a:defRPr>
            </a:pPr>
            <a:r>
              <a:t>Understanding NYC Urban Mobility Challenges</a:t>
            </a:r>
          </a:p>
        </p:txBody>
      </p:sp>
      <p:pic>
        <p:nvPicPr>
          <p:cNvPr id="4" name="Picture 3" descr="nyc_bikeshare_17653852263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45920"/>
            <a:ext cx="59436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45920"/>
            <a:ext cx="53035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Challenge: Predict bike demand to optimize station rebalancing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Dataset: 9.9 Million+ trip records (2019-2025)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Coverage: 2,500+ stations across NYC boroughs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Variables: Trip data, weather, temporal patterns, station metadata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Goal: Enable real-time demand forecasting at station level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0A0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</a:defRPr>
            </a:pPr>
            <a:r>
              <a:t>Data Processing &amp; Feature 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>
                <a:solidFill>
                  <a:srgbClr val="6495ED"/>
                </a:solidFill>
              </a:defRPr>
            </a:pPr>
            <a:r>
              <a:t>Big Data Pipeline &amp; 56-Feature Architecture</a:t>
            </a:r>
          </a:p>
        </p:txBody>
      </p:sp>
      <p:pic>
        <p:nvPicPr>
          <p:cNvPr id="4" name="Picture 3" descr="data_analysis_17653852612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45920"/>
            <a:ext cx="59436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45920"/>
            <a:ext cx="53035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Temporal Features: Hour/day cyclical encoding, rush hour flags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Lag Features: 1h, 6h, 24h, 168h historical demand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Rolling Windows: 4h, 12h, 24h, 168h mean/std/min/max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Weather Integration: Temperature, precipitation, wind speed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Advanced: EMA, demand delta, holiday/weekend indicators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0A0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</a:defRPr>
            </a:pPr>
            <a:r>
              <a:t>Machine Learning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>
                <a:solidFill>
                  <a:srgbClr val="6495ED"/>
                </a:solidFill>
              </a:defRPr>
            </a:pPr>
            <a:r>
              <a:t>Ensemble Model with Gradient Boosting</a:t>
            </a:r>
          </a:p>
        </p:txBody>
      </p:sp>
      <p:pic>
        <p:nvPicPr>
          <p:cNvPr id="4" name="Picture 3" descr="ml_ensemble_17653852102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45920"/>
            <a:ext cx="59436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45920"/>
            <a:ext cx="53035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Ensemble: XGBoost + LightGBM + CatBoost weighted voting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Feature Scaling: StandardScaler for tree models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Lazy Loading: Memory-optimized model serving (&lt;1GB RAM)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Prediction: 48-hour rolling forecast per station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Performance: MAE ~2.1, validated on unseen 2025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0A0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</a:defRPr>
            </a:pPr>
            <a:r>
              <a:t>Interactive Dashboard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>
                <a:solidFill>
                  <a:srgbClr val="6495ED"/>
                </a:solidFill>
              </a:defRPr>
            </a:pPr>
            <a:r>
              <a:t>Real-Time Analytics &amp; Visualization Platform</a:t>
            </a:r>
          </a:p>
        </p:txBody>
      </p:sp>
      <p:pic>
        <p:nvPicPr>
          <p:cNvPr id="4" name="Picture 3" descr="dashboard_hero_17653851909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45920"/>
            <a:ext cx="59436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45920"/>
            <a:ext cx="53035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System Overview: KPIs, weather correlation, anomaly detection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Map Explorer: Deck.gl heatmaps, 3D hexagons, 1000+ stations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Prediction Lab: Station-level 48-hour ML forecasts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Station Drilldown: Hourly/daily demand profiles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Premium UI: Glassmorphism, Framer Motion animations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0A0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</a:defRPr>
            </a:pPr>
            <a:r>
              <a:t>Technology Stack &amp; Deployment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>
                <a:solidFill>
                  <a:srgbClr val="6495ED"/>
                </a:solidFill>
              </a:defRPr>
            </a:pPr>
            <a:r>
              <a:t>Cloud-Native Full-Stack Architecture</a:t>
            </a:r>
          </a:p>
        </p:txBody>
      </p:sp>
      <p:pic>
        <p:nvPicPr>
          <p:cNvPr id="4" name="Picture 3" descr="tech_architecture_17653852443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45920"/>
            <a:ext cx="59436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45920"/>
            <a:ext cx="53035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Backend: FastAPI (Python) - 20+ REST endpoints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Frontend: React + Vite + TailwindCSS + Recharts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Mapping: Deck.gl + MapLibre GL for geospatial viz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Cloud: AWS EC2 with Docker Compose deployment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Data: Parquet files for optimized big data loading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A0A0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</a:defRPr>
            </a:pPr>
            <a:r>
              <a:t>Results &amp; Future Scope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>
                <a:solidFill>
                  <a:srgbClr val="6495ED"/>
                </a:solidFill>
              </a:defRPr>
            </a:pPr>
            <a:r>
              <a:t>Impact &amp; Next Steps</a:t>
            </a:r>
          </a:p>
        </p:txBody>
      </p:sp>
      <p:pic>
        <p:nvPicPr>
          <p:cNvPr id="4" name="Picture 3" descr="future_vision_17653852755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645920"/>
            <a:ext cx="59436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645920"/>
            <a:ext cx="5303520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✓ Real-time predictions for 2,500+ NYC bike stations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✓ Weather-aware demand forecasting (temp/precip impact)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✓ Production-ready AWS deployment with 24/7 uptime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→ Future: Reinforcement learning for rebalancing</a:t>
            </a:r>
          </a:p>
          <a:p>
            <a:pPr algn="l">
              <a:spcAft>
                <a:spcPts val="1200"/>
              </a:spcAft>
              <a:defRPr sz="1600">
                <a:solidFill>
                  <a:srgbClr val="DCDCE6"/>
                </a:solidFill>
              </a:defRPr>
            </a:pPr>
            <a:r>
              <a:t>• → Future: Digital twin simulation, equity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2025-10-22T21:26:07Z</dcterms:created>
  <dcterms:modified xsi:type="dcterms:W3CDTF">2025-10-22T21:26:07Z</dcterms:modified>
</cp:coreProperties>
</file>